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26" r:id="rId3"/>
    <p:sldId id="327" r:id="rId4"/>
    <p:sldId id="328" r:id="rId5"/>
    <p:sldId id="329" r:id="rId6"/>
    <p:sldId id="330" r:id="rId7"/>
    <p:sldId id="331" r:id="rId8"/>
    <p:sldId id="333" r:id="rId9"/>
    <p:sldId id="334" r:id="rId10"/>
    <p:sldId id="332" r:id="rId11"/>
    <p:sldId id="318" r:id="rId12"/>
  </p:sldIdLst>
  <p:sldSz cx="12166600" cy="6858000"/>
  <p:notesSz cx="121666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68" d="100"/>
          <a:sy n="68" d="100"/>
        </p:scale>
        <p:origin x="79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72088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891338" y="0"/>
            <a:ext cx="5272087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0417B-EC00-6A40-AAC6-5B46C2CEFA8E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0663" y="857250"/>
            <a:ext cx="4105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6025" y="3300413"/>
            <a:ext cx="973455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72088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891338" y="6513513"/>
            <a:ext cx="5272087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8C430-1BBC-5043-A90C-94616CE2AF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78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971" y="2125980"/>
            <a:ext cx="1034700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942" y="3840480"/>
            <a:ext cx="852106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8803" y="6377940"/>
            <a:ext cx="3895344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647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4524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528" y="624845"/>
            <a:ext cx="11544299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850" y="1781549"/>
            <a:ext cx="11273155" cy="466407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8803" y="6377940"/>
            <a:ext cx="3895344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647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4524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6528" y="624845"/>
            <a:ext cx="11544299" cy="307777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647" y="1577340"/>
            <a:ext cx="529523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9069" y="1577340"/>
            <a:ext cx="5295233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38803" y="6377940"/>
            <a:ext cx="3895344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8647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8764524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>
            <a:extLst>
              <a:ext uri="{FF2B5EF4-FFF2-40B4-BE49-F238E27FC236}">
                <a16:creationId xmlns:a16="http://schemas.microsoft.com/office/drawing/2014/main" id="{4CC4EC07-EAB1-B94B-B99C-8AC2E793C86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396" y="-11050"/>
            <a:ext cx="12167996" cy="6869050"/>
          </a:xfrm>
          <a:prstGeom prst="rect">
            <a:avLst/>
          </a:prstGeom>
        </p:spPr>
      </p:pic>
      <p:pic>
        <p:nvPicPr>
          <p:cNvPr id="4" name="object 4">
            <a:extLst>
              <a:ext uri="{FF2B5EF4-FFF2-40B4-BE49-F238E27FC236}">
                <a16:creationId xmlns:a16="http://schemas.microsoft.com/office/drawing/2014/main" id="{FD4DA345-0BFB-2E4A-A606-8405234B2A2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300" y="303260"/>
            <a:ext cx="11544300" cy="61737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38803" y="6377940"/>
            <a:ext cx="3895344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8647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8764524" y="6377940"/>
            <a:ext cx="2799778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>
            <a:extLst>
              <a:ext uri="{FF2B5EF4-FFF2-40B4-BE49-F238E27FC236}">
                <a16:creationId xmlns:a16="http://schemas.microsoft.com/office/drawing/2014/main" id="{F7269797-B73E-9C4D-876F-A2C0A80F30C8}"/>
              </a:ext>
            </a:extLst>
          </p:cNvPr>
          <p:cNvSpPr/>
          <p:nvPr userDrawn="1"/>
        </p:nvSpPr>
        <p:spPr>
          <a:xfrm>
            <a:off x="346528" y="313316"/>
            <a:ext cx="11544300" cy="6140824"/>
          </a:xfrm>
          <a:custGeom>
            <a:avLst/>
            <a:gdLst/>
            <a:ahLst/>
            <a:cxnLst/>
            <a:rect l="l" t="t" r="r" b="b"/>
            <a:pathLst>
              <a:path w="11808460" h="6498590">
                <a:moveTo>
                  <a:pt x="11808002" y="0"/>
                </a:moveTo>
                <a:lnTo>
                  <a:pt x="0" y="0"/>
                </a:lnTo>
                <a:lnTo>
                  <a:pt x="0" y="6498005"/>
                </a:lnTo>
                <a:lnTo>
                  <a:pt x="11808002" y="6498005"/>
                </a:lnTo>
                <a:lnTo>
                  <a:pt x="11808002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>
        <a:defRPr sz="2800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8A3FE97-4C76-BC46-9884-2C8907389E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" b="10641"/>
          <a:stretch/>
        </p:blipFill>
        <p:spPr>
          <a:xfrm>
            <a:off x="0" y="-76200"/>
            <a:ext cx="12166600" cy="693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680135-4DFE-5F4B-ADF0-EACD76DD2212}"/>
              </a:ext>
            </a:extLst>
          </p:cNvPr>
          <p:cNvSpPr txBox="1"/>
          <p:nvPr/>
        </p:nvSpPr>
        <p:spPr>
          <a:xfrm>
            <a:off x="1358900" y="275617"/>
            <a:ext cx="95631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ZA" sz="32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FP&amp;M SETA MANDATORY ANDDISCRETIONARY </a:t>
            </a:r>
            <a:br>
              <a:rPr lang="en-ZA" sz="32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</a:br>
            <a:r>
              <a:rPr lang="en-ZA" sz="32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GRANT WORKSHOPS 2023/24</a:t>
            </a:r>
          </a:p>
          <a:p>
            <a:r>
              <a:rPr lang="en-ZA" sz="3200" b="1" dirty="0">
                <a:solidFill>
                  <a:schemeClr val="bg1"/>
                </a:solidFill>
                <a:effectLst/>
                <a:latin typeface="Avant Garde" pitchFamily="2" charset="0"/>
              </a:rPr>
              <a:t>Discretionary Grants</a:t>
            </a:r>
            <a:r>
              <a:rPr lang="en-ZA" sz="3200" b="1" dirty="0">
                <a:solidFill>
                  <a:schemeClr val="bg1"/>
                </a:solidFill>
                <a:latin typeface="Helvetica Neue" panose="02000503000000020004" pitchFamily="2" charset="0"/>
              </a:rPr>
              <a:t> </a:t>
            </a:r>
            <a:r>
              <a:rPr lang="en-ZA" sz="3200" b="1" dirty="0">
                <a:solidFill>
                  <a:schemeClr val="bg1"/>
                </a:solidFill>
                <a:effectLst/>
                <a:latin typeface="Avant Garde" pitchFamily="2" charset="0"/>
              </a:rPr>
              <a:t>Application Process, Grant Criteria</a:t>
            </a:r>
          </a:p>
          <a:p>
            <a:r>
              <a:rPr lang="en-ZA" sz="3200" b="1" dirty="0">
                <a:solidFill>
                  <a:schemeClr val="bg1"/>
                </a:solidFill>
                <a:effectLst/>
                <a:latin typeface="Avant Garde" pitchFamily="2" charset="0"/>
              </a:rPr>
              <a:t> </a:t>
            </a:r>
            <a:endParaRPr lang="en-ZA" sz="3200" b="1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pPr algn="r"/>
            <a:endParaRPr lang="en-ZA" sz="3200" b="1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algn="r"/>
            <a:endParaRPr lang="en-ZA" sz="3200" b="1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pPr algn="r"/>
            <a:endParaRPr lang="en-ZA" sz="3200" b="1" dirty="0">
              <a:solidFill>
                <a:schemeClr val="bg1"/>
              </a:solidFill>
              <a:latin typeface="Helvetica Neue" panose="02000503000000020004" pitchFamily="2" charset="0"/>
            </a:endParaRPr>
          </a:p>
          <a:p>
            <a:pPr algn="r"/>
            <a:endParaRPr lang="en-ZA" sz="32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E840C-5530-7D93-DA77-EBCC46D984B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93763" y="1781175"/>
            <a:ext cx="11272837" cy="4664075"/>
          </a:xfrm>
          <a:prstGeom prst="rect">
            <a:avLst/>
          </a:prstGeom>
        </p:spPr>
        <p:txBody>
          <a:bodyPr/>
          <a:lstStyle/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AC6A451-2907-4E4F-83DF-F93163BA3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5334000"/>
            <a:ext cx="1092200" cy="109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0BCE8D-7EE5-3ABE-9493-23DC6822FE67}"/>
              </a:ext>
            </a:extLst>
          </p:cNvPr>
          <p:cNvSpPr txBox="1"/>
          <p:nvPr/>
        </p:nvSpPr>
        <p:spPr>
          <a:xfrm>
            <a:off x="430719" y="539352"/>
            <a:ext cx="1132840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 Applications and Specifications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Applicants must take note of the following: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applications submitted on LMIS will be processed and considered.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 Verification: Compliance – Legal Documentation.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 Evaluation: WSP/Scarce and Critical Skills/Priority Skills Alignment/Skills in High Demand.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Applicants must address issues of Learner absorption, entrepreneurship and coaching and mentoring.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Ensure fair distribution as per the Levy income per sub-sector.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If response to application is not received by end of August 2023, please consider your application unsuccessful.</a:t>
            </a:r>
          </a:p>
        </p:txBody>
      </p:sp>
    </p:spTree>
    <p:extLst>
      <p:ext uri="{BB962C8B-B14F-4D97-AF65-F5344CB8AC3E}">
        <p14:creationId xmlns:p14="http://schemas.microsoft.com/office/powerpoint/2010/main" val="3739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port, water sport, swimming&#10;&#10;Description automatically generated">
            <a:extLst>
              <a:ext uri="{FF2B5EF4-FFF2-40B4-BE49-F238E27FC236}">
                <a16:creationId xmlns:a16="http://schemas.microsoft.com/office/drawing/2014/main" id="{2D5052F7-AE0D-D545-A28D-4B1DDCF9C6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5"/>
          <a:stretch/>
        </p:blipFill>
        <p:spPr>
          <a:xfrm>
            <a:off x="-91440" y="1"/>
            <a:ext cx="1225804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475233-F3F1-274D-AF5D-55EC1B677A53}"/>
              </a:ext>
            </a:extLst>
          </p:cNvPr>
          <p:cNvSpPr txBox="1"/>
          <p:nvPr/>
        </p:nvSpPr>
        <p:spPr>
          <a:xfrm>
            <a:off x="749300" y="4800600"/>
            <a:ext cx="104276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ZA" sz="6000" b="1" dirty="0">
                <a:solidFill>
                  <a:schemeClr val="bg1"/>
                </a:solidFill>
                <a:effectLst/>
                <a:latin typeface="Avant Garde" pitchFamily="2" charset="0"/>
              </a:rPr>
              <a:t>Thank You</a:t>
            </a:r>
          </a:p>
        </p:txBody>
      </p:sp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CE1BC75D-630C-2142-8131-137A0C27A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00" y="4800600"/>
            <a:ext cx="16256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0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AC6A451-2907-4E4F-83DF-F93163BA3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5334000"/>
            <a:ext cx="1092200" cy="10922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138A1A-2186-CB64-B24D-F71635DAC37A}"/>
              </a:ext>
            </a:extLst>
          </p:cNvPr>
          <p:cNvSpPr txBox="1"/>
          <p:nvPr/>
        </p:nvSpPr>
        <p:spPr>
          <a:xfrm>
            <a:off x="596900" y="838200"/>
            <a:ext cx="10515600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FP&amp;M SETA Background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FP&amp;M SETA Board approved a New Business Model as from 2014-2015 onwards: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main objective: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Increase Efficiencies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Unblock Bottlenecks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Decentralising Implementation Functions to Regional Offices.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Align FP&amp;M SETA to disburse and commit funding in the current Financial Year.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Professional execution of projects, with reduced errors.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Efficient and quick turnaround time for payment of grants.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 inappropriate reporting and accounting challenges.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Regional support and assistance for all stakeholders. </a:t>
            </a:r>
          </a:p>
        </p:txBody>
      </p:sp>
    </p:spTree>
    <p:extLst>
      <p:ext uri="{BB962C8B-B14F-4D97-AF65-F5344CB8AC3E}">
        <p14:creationId xmlns:p14="http://schemas.microsoft.com/office/powerpoint/2010/main" val="42679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AC6A451-2907-4E4F-83DF-F93163BA3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5334000"/>
            <a:ext cx="1092200" cy="109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F5CC21-1238-ECFF-B0CA-FC65A59009AA}"/>
              </a:ext>
            </a:extLst>
          </p:cNvPr>
          <p:cNvSpPr txBox="1"/>
          <p:nvPr/>
        </p:nvSpPr>
        <p:spPr>
          <a:xfrm>
            <a:off x="749300" y="990600"/>
            <a:ext cx="10668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FP&amp;M SETA Background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FP&amp;M SETA consist of 13 sub-sectors namely the Clothing, Footwear, Forestry, Furniture, Generals Goods, Leather, Packaging, Printing, Print Media, Publishing, Pulp and Paper, Textiles and Wood Products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827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AC6A451-2907-4E4F-83DF-F93163BA3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5334000"/>
            <a:ext cx="1092200" cy="109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E5948-AADC-8E3B-72F6-7AFD6A1384BF}"/>
              </a:ext>
            </a:extLst>
          </p:cNvPr>
          <p:cNvSpPr txBox="1"/>
          <p:nvPr/>
        </p:nvSpPr>
        <p:spPr>
          <a:xfrm>
            <a:off x="596900" y="871240"/>
            <a:ext cx="107442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Purpose of Discretionary Grants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implement projects which assist the SETA in meeting the following: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Sector Skills Plan.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Strategic Plan.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Annual Performance Plan.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800" dirty="0">
                <a:solidFill>
                  <a:srgbClr val="4F81BD">
                    <a:lumMod val="50000"/>
                  </a:srgbClr>
                </a:solidFill>
                <a:latin typeface="Calibri"/>
              </a:rPr>
              <a:t>National Skills Development Plan.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As per SLA signed between the Department of Higher Education and the SETA.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 Delivery to the Country</a:t>
            </a:r>
          </a:p>
        </p:txBody>
      </p:sp>
    </p:spTree>
    <p:extLst>
      <p:ext uri="{BB962C8B-B14F-4D97-AF65-F5344CB8AC3E}">
        <p14:creationId xmlns:p14="http://schemas.microsoft.com/office/powerpoint/2010/main" val="397197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AC6A451-2907-4E4F-83DF-F93163BA3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5334000"/>
            <a:ext cx="1092200" cy="109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44D52E-6B41-A723-CE0E-968A632BB50E}"/>
              </a:ext>
            </a:extLst>
          </p:cNvPr>
          <p:cNvSpPr txBox="1"/>
          <p:nvPr/>
        </p:nvSpPr>
        <p:spPr>
          <a:xfrm>
            <a:off x="596900" y="431800"/>
            <a:ext cx="105156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 Applications and Specifications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Discretionary Grant Funding window opens annually in January, parallel to the WSP/ATR Mandatory Grant submission and will close on the 30th April 2023.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Process aligned to DHET reporting requirements.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 implementation must take place within the respective financial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23/24 financial year funding awards will be implemented in the 24/25 financial year.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registered entities, not individuals, may apply for Discretionary Grants, whether levy or non-levy paying.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Only applications submitted through the system will be considered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Monitoring and Evaluation will take place on companies that have been awarded SETA funding.</a:t>
            </a:r>
          </a:p>
        </p:txBody>
      </p:sp>
    </p:spTree>
    <p:extLst>
      <p:ext uri="{BB962C8B-B14F-4D97-AF65-F5344CB8AC3E}">
        <p14:creationId xmlns:p14="http://schemas.microsoft.com/office/powerpoint/2010/main" val="341291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AC6A451-2907-4E4F-83DF-F93163BA3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5334000"/>
            <a:ext cx="1092200" cy="109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FBAD57-216B-5CB2-8CA6-22E0FF2B7137}"/>
              </a:ext>
            </a:extLst>
          </p:cNvPr>
          <p:cNvSpPr txBox="1"/>
          <p:nvPr/>
        </p:nvSpPr>
        <p:spPr>
          <a:xfrm>
            <a:off x="419100" y="685800"/>
            <a:ext cx="114300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 Applications and Specifications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Registration on the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need the following: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L-number or N-number (If your organisation has never applied before contact your Regional office for assistance)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ID/ alternative ID number so you can register on the system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don’t need to register if you have credentials from last year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need an appointment letter from your Organisation authorising you to apply for DG. Letter not older than 3 months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have a template of the appointment letter that you can use</a:t>
            </a:r>
          </a:p>
        </p:txBody>
      </p:sp>
    </p:spTree>
    <p:extLst>
      <p:ext uri="{BB962C8B-B14F-4D97-AF65-F5344CB8AC3E}">
        <p14:creationId xmlns:p14="http://schemas.microsoft.com/office/powerpoint/2010/main" val="384405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AC6A451-2907-4E4F-83DF-F93163BA3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5334000"/>
            <a:ext cx="1092200" cy="109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BE6977-57DF-FCE1-DD52-FE2A23495289}"/>
              </a:ext>
            </a:extLst>
          </p:cNvPr>
          <p:cNvSpPr txBox="1"/>
          <p:nvPr/>
        </p:nvSpPr>
        <p:spPr>
          <a:xfrm>
            <a:off x="765513" y="533400"/>
            <a:ext cx="104394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 Applications and Specifications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Compulsory documentation needed for application: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Valid Tax Clearance Certificate/Tax Exemption document of company applying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CIPRO/Government Registration of company applying (compulsory)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BBBEE Certificate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Proof of accreditation (compulsory for AET/ Apprenticeship/Learnership/Skills Programme)</a:t>
            </a:r>
          </a:p>
        </p:txBody>
      </p:sp>
    </p:spTree>
    <p:extLst>
      <p:ext uri="{BB962C8B-B14F-4D97-AF65-F5344CB8AC3E}">
        <p14:creationId xmlns:p14="http://schemas.microsoft.com/office/powerpoint/2010/main" val="75753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AC6A451-2907-4E4F-83DF-F93163BA3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5334000"/>
            <a:ext cx="1092200" cy="109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E6180F-03E3-162F-C53F-A836878A4F15}"/>
              </a:ext>
            </a:extLst>
          </p:cNvPr>
          <p:cNvSpPr txBox="1"/>
          <p:nvPr/>
        </p:nvSpPr>
        <p:spPr>
          <a:xfrm>
            <a:off x="292100" y="228600"/>
            <a:ext cx="107442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 Applications and Specifications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can you apply for: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PIVOTAL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PIVOTAL projects are credit bearing projects which include the following: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AET; Apprenticeships; Skills Programme; Learnership; Workplace Experience / Internship; Recognition Prior Learning for Skills and Artisans; Work Integrated Learning for University (HET) and TVET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NON- PIVOTAL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Projects that are not standard but are linked to FP&amp;M SETA mandate.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Proposal need to be submitted for the project</a:t>
            </a:r>
          </a:p>
        </p:txBody>
      </p:sp>
    </p:spTree>
    <p:extLst>
      <p:ext uri="{BB962C8B-B14F-4D97-AF65-F5344CB8AC3E}">
        <p14:creationId xmlns:p14="http://schemas.microsoft.com/office/powerpoint/2010/main" val="341417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6AC6A451-2907-4E4F-83DF-F93163BA3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300" y="5334000"/>
            <a:ext cx="1092200" cy="1092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005BF5-923E-6631-3394-098030CD1E0F}"/>
              </a:ext>
            </a:extLst>
          </p:cNvPr>
          <p:cNvSpPr txBox="1"/>
          <p:nvPr/>
        </p:nvSpPr>
        <p:spPr>
          <a:xfrm>
            <a:off x="508000" y="366623"/>
            <a:ext cx="1115060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DG Applications and Specifications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following have been noted as challenges during the application of DG’s: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Invalid documentation (Tax clearance, etc.)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Outside FP&amp;M SETA Scope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Failure to meet deadline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 subscription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WSP and Pivotal Plan submitted and not approved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Projects applied for not linked to approved Pivotal Plan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Applications not addressing Scare and Critical Skills of the sector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Request for changes to funding awarded that ends up affecting targets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Unrealistic applications. i.e. Applying for 500 learners when our budget is for 600 learners</a:t>
            </a:r>
          </a:p>
        </p:txBody>
      </p:sp>
    </p:spTree>
    <p:extLst>
      <p:ext uri="{BB962C8B-B14F-4D97-AF65-F5344CB8AC3E}">
        <p14:creationId xmlns:p14="http://schemas.microsoft.com/office/powerpoint/2010/main" val="1610753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Words>715</Words>
  <Application>Microsoft Office PowerPoint</Application>
  <PresentationFormat>Custom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Avant Garde</vt:lpstr>
      <vt:lpstr>Calibri</vt:lpstr>
      <vt:lpstr>Courier New</vt:lpstr>
      <vt:lpstr>Helvetica Neue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SETA HR Strategy.indd</dc:title>
  <dc:creator>Rich Mkhondo</dc:creator>
  <cp:lastModifiedBy>Thulisile Ngubane</cp:lastModifiedBy>
  <cp:revision>21</cp:revision>
  <dcterms:created xsi:type="dcterms:W3CDTF">2022-09-14T12:33:50Z</dcterms:created>
  <dcterms:modified xsi:type="dcterms:W3CDTF">2023-01-23T13:14:43Z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2022-09-14T00:00:00Z</vt:filetime>
  </property>
</Properties>
</file>